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9" r:id="rId4"/>
    <p:sldId id="263" r:id="rId5"/>
    <p:sldId id="265" r:id="rId6"/>
    <p:sldId id="266" r:id="rId7"/>
    <p:sldId id="267" r:id="rId8"/>
    <p:sldId id="288" r:id="rId9"/>
    <p:sldId id="293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274" r:id="rId18"/>
    <p:sldId id="275" r:id="rId19"/>
    <p:sldId id="301" r:id="rId20"/>
    <p:sldId id="294" r:id="rId2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4075B6-ABDB-477A-B3B1-0B663F03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735B-30BE-4205-8CB6-930D7BE5B0D0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1BB918-BECA-4020-A1A4-F16793DF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2D78EB-C36C-4FBD-96A3-E1266E2B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0215-9588-4F9B-8B5A-AE298068B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9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FCE2F97-2A47-4D13-931D-91EE9AC68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" y="0"/>
            <a:ext cx="6851528" cy="9906000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AB2CB9-8622-4037-A70B-69AD371D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735B-30BE-4205-8CB6-930D7BE5B0D0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A0D403-6CE9-4C57-8AC7-762D38BF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AFF578-E2B7-48ED-ADF5-5ECC2398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55" y="9222801"/>
            <a:ext cx="653244" cy="460687"/>
          </a:xfrm>
        </p:spPr>
        <p:txBody>
          <a:bodyPr/>
          <a:lstStyle>
            <a:lvl1pPr algn="ctr">
              <a:defRPr sz="1452">
                <a:solidFill>
                  <a:srgbClr val="36B8BA"/>
                </a:solidFill>
              </a:defRPr>
            </a:lvl1pPr>
          </a:lstStyle>
          <a:p>
            <a:fld id="{04AF0215-9588-4F9B-8B5A-AE298068B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11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8795046-774F-4F18-96B4-D162BF9A7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"/>
            <a:ext cx="6858000" cy="9899378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AB2CB9-8622-4037-A70B-69AD371D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735B-30BE-4205-8CB6-930D7BE5B0D0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A0D403-6CE9-4C57-8AC7-762D38BF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AFF578-E2B7-48ED-ADF5-5ECC2398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6001" y="9222801"/>
            <a:ext cx="653244" cy="460687"/>
          </a:xfrm>
        </p:spPr>
        <p:txBody>
          <a:bodyPr/>
          <a:lstStyle>
            <a:lvl1pPr algn="ctr">
              <a:defRPr sz="1452">
                <a:solidFill>
                  <a:srgbClr val="36B8BA"/>
                </a:solidFill>
              </a:defRPr>
            </a:lvl1pPr>
          </a:lstStyle>
          <a:p>
            <a:fld id="{04AF0215-9588-4F9B-8B5A-AE298068B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33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0C012F-D4C2-47FB-9D19-E4256E0E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735B-30BE-4205-8CB6-930D7BE5B0D0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565086-E52B-4C50-9595-2737A45A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19AE6A8-67FF-4AB9-A13B-62E30801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0215-9588-4F9B-8B5A-AE298068BA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D38861E9-43D0-4D82-86AD-76C56934B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24" y="2351089"/>
            <a:ext cx="4965153" cy="6770310"/>
          </a:xfrm>
          <a:effectLst>
            <a:outerShdw blurRad="76200" dist="50800" dir="5400000" algn="t" rotWithShape="0">
              <a:schemeClr val="tx1">
                <a:alpha val="20000"/>
              </a:schemeClr>
            </a:outerShdw>
          </a:effectLst>
        </p:spPr>
        <p:txBody>
          <a:bodyPr anchor="ctr">
            <a:normAutofit/>
          </a:bodyPr>
          <a:lstStyle>
            <a:lvl1pPr algn="ctr">
              <a:defRPr sz="1089"/>
            </a:lvl1pPr>
          </a:lstStyle>
          <a:p>
            <a:endParaRPr lang="ko-KR" altLang="en-US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6B005843-45B4-4F52-AAF5-8FBEECF1C2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892" y="1434125"/>
            <a:ext cx="4099742" cy="316523"/>
          </a:xfrm>
        </p:spPr>
        <p:txBody>
          <a:bodyPr wrap="square">
            <a:spAutoFit/>
          </a:bodyPr>
          <a:lstStyle>
            <a:lvl1pPr marL="0" indent="0" algn="r">
              <a:buNone/>
              <a:defRPr sz="1633">
                <a:solidFill>
                  <a:srgbClr val="0A3A69"/>
                </a:solidFill>
              </a:defRPr>
            </a:lvl1pPr>
          </a:lstStyle>
          <a:p>
            <a:pPr lv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735B-30BE-4205-8CB6-930D7BE5B0D0}" type="datetimeFigureOut">
              <a:rPr lang="ko-KR" altLang="en-US" smtClean="0"/>
              <a:t>2020-09-05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0215-9588-4F9B-8B5A-AE298068B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5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685783" rtl="0" eaLnBrk="1" latinLnBrk="1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0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4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6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9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1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9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1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7359F1B-315A-46B9-ADF1-126BDCFC3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" y="103291"/>
            <a:ext cx="6851527" cy="9699419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C12CB2-CC65-42AC-BC4C-542F2A554698}"/>
              </a:ext>
            </a:extLst>
          </p:cNvPr>
          <p:cNvSpPr/>
          <p:nvPr/>
        </p:nvSpPr>
        <p:spPr>
          <a:xfrm>
            <a:off x="3248738" y="7761947"/>
            <a:ext cx="3427560" cy="16522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14772">
              <a:lnSpc>
                <a:spcPct val="150000"/>
              </a:lnSpc>
            </a:pPr>
            <a:r>
              <a:rPr lang="ko-KR" altLang="en-US" sz="1452" b="1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 동 양</a:t>
            </a:r>
            <a:endParaRPr lang="en-US" altLang="ko-KR" sz="1452" b="1" dirty="0">
              <a:solidFill>
                <a:srgbClr val="38445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defTabSz="414772">
              <a:lnSpc>
                <a:spcPct val="150000"/>
              </a:lnSpc>
            </a:pPr>
            <a:r>
              <a:rPr lang="en-US" altLang="ko-KR" sz="1089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anose="020B0609000101010101" pitchFamily="49" charset="-127"/>
                <a:ea typeface="맑은 고딕" panose="020B0503020000020004" pitchFamily="50" charset="-127"/>
                <a:cs typeface="굴림" panose="020B0600000101010101" pitchFamily="50" charset="-127"/>
              </a:rPr>
              <a:t>DONG YANG VENTILATION</a:t>
            </a:r>
            <a:r>
              <a:rPr lang="ko-KR" altLang="en-US" sz="1089" b="1" dirty="0">
                <a:solidFill>
                  <a:srgbClr val="384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r" defTabSz="414772">
              <a:lnSpc>
                <a:spcPct val="150000"/>
              </a:lnSpc>
            </a:pPr>
            <a:r>
              <a:rPr lang="ko-KR" altLang="en-US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화성시 </a:t>
            </a:r>
            <a:r>
              <a:rPr lang="ko-KR" altLang="en-US" sz="1089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황계길</a:t>
            </a: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  <a:r>
              <a:rPr lang="ko-KR" altLang="en-US" sz="1089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43(</a:t>
            </a:r>
            <a:r>
              <a:rPr lang="ko-KR" altLang="en-US" sz="1089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황계동</a:t>
            </a: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r" defTabSz="414772">
              <a:lnSpc>
                <a:spcPct val="150000"/>
              </a:lnSpc>
            </a:pPr>
            <a:r>
              <a:rPr lang="ko-KR" altLang="en-US" sz="1089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</a:t>
            </a:r>
            <a:r>
              <a:rPr lang="ko-KR" altLang="en-US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031-296-2468</a:t>
            </a:r>
          </a:p>
          <a:p>
            <a:pPr algn="r" defTabSz="414772">
              <a:lnSpc>
                <a:spcPct val="150000"/>
              </a:lnSpc>
            </a:pP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Mobile. 010-2620-2468</a:t>
            </a:r>
            <a:endParaRPr lang="ko-KR" altLang="en-US" sz="1089" dirty="0">
              <a:solidFill>
                <a:srgbClr val="38445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defTabSz="414772">
              <a:lnSpc>
                <a:spcPct val="150000"/>
              </a:lnSpc>
            </a:pPr>
            <a:r>
              <a:rPr lang="ko-KR" altLang="en-US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FAX </a:t>
            </a:r>
            <a:r>
              <a:rPr lang="en-US" altLang="ko-KR" sz="1089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031-296-2469</a:t>
            </a:r>
            <a:endParaRPr lang="ko-KR" altLang="en-US" sz="1089" dirty="0">
              <a:solidFill>
                <a:srgbClr val="38445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061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42821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2009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이후</a:t>
                      </a: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동서식품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유림식품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0">
                          <a:effectLst/>
                          <a:latin typeface="굴림체" panose="020B0609000101010101" pitchFamily="49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BMW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현장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우남푸르지오 아파트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0">
                          <a:effectLst/>
                          <a:latin typeface="굴림체" panose="020B0609000101010101" pitchFamily="49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KCC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용인 연구소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고평고등학교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고색고등학교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삼성 래미안아파트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벌원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서일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은천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상도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세곡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이동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가좌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구월서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분당 한울교회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영흥도 현장 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장안대학교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성동세무소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시흥세무소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곡반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대전 폐기물처리시설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원천동 주민센터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경기도 박물관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김포 해병대 사령부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5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42821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열린교회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민방위 교육장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태성기계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KTC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현대제철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스크린골프장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행복도시 폐기물 처리 시설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서호천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하수종말처리장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아주대학교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평택대학교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안면도 농협 하나로마트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안면도 남면 농협 하나로마트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군포 농협 하나로마트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이천농협하나로마트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군포 축협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목리 고등학교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내촌 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을지병원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길병원 인천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육군사관학교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농아학교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북인천 우체국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아주대학교 병원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오산요양병원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동두천 요양원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부천시민교회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0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88090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한양제일교회 신교육관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경기도 교육청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고색 산업단지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경복궁 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운암정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대기메탈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홍익 오피스텔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용인 기현초등학교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보정초등학교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㈜내쇼날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ENG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마도지방산업단지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㈜서울에너지 엔지니어링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청정원 수원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㈜우진아이젠 아파트 지하주차장 휀룸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중앙스포츠랜드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북수원온천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애경백화점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영성수련원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수원대학교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아이모산후조리원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금호전기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64963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시설관리공단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9091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농촌 진흥청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성남 수영장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모텔 다뉴뷰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갤러리아 백화점 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이노블록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은성화학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2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88090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진성</a:t>
                      </a: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ERV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안상장례식장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일마레 관광호텔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이십일세기 엔지니어링㈜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0">
                          <a:effectLst/>
                          <a:latin typeface="굴림체" panose="020B0609000101010101" pitchFamily="49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SK D/D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월드스포츠센타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유닉슨 엔지니어링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에너펄스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한일티엔씨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매탄초등학교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주식회사 후후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터신공영㈜ 해병대사령부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이례열기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신성냉동공조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평원건설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힘찬요양원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성남 상원초등학교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애니텍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중앙랜드 노인요양원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창조건설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태동 플리텍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64963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풍미식품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9091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하피랜드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일신바이오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베이스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효성고등학교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금영엔지니어링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남경공장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ko-KR" sz="1000" kern="0" dirty="0">
                          <a:effectLst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기동</a:t>
                      </a:r>
                      <a:r>
                        <a:rPr lang="en-US" altLang="ko-KR" sz="1000" kern="0" dirty="0">
                          <a:effectLst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E/C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7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88090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대현에스티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미투엔지니어링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현대산업개발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금호화학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백산개발㈜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성원테크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신진마스타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이마트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신풍제약 주식회사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가천의대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대전 주상복합단지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B/D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의왕 청도기술센터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르노삼성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0">
                          <a:effectLst/>
                          <a:latin typeface="굴림체" panose="020B0609000101010101" pitchFamily="49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CJ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구로 연구소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모리점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기아자동차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태평양 화학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태평양 종합산업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이강테크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대림 화학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대우자동차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64963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농업기술원본부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9091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금성다이아몬드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에스아이건설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크린룸닥트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분당 웰빙프라자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광명전자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동양매직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8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88090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부강하이텍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성호티에스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두산현장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현대아파트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한성공조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수원사랑 웨딩컨벤션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씨케이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솔루션</a:t>
                      </a: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(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신성</a:t>
                      </a: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,</a:t>
                      </a: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엔지니어링</a:t>
                      </a:r>
                      <a:r>
                        <a:rPr 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)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신명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0">
                          <a:effectLst/>
                          <a:latin typeface="굴림체" panose="020B0609000101010101" pitchFamily="49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CK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엔지니어링 주식회사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신진전산식품 주식회사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SEP 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산업고색단지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성훈테크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수원택시 공장내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㈜우진엔지니어링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신영이엔씨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공장이엔씨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기동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E&amp;C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경기도 교육청 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2</a:t>
                      </a: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청사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범양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경동보일러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하츠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64963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부평 삼산도서관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9091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두현 엔지니어링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가천의대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장안대학교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충만산업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삼성자동차 구리공장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ko-KR" sz="1000" kern="0" dirty="0">
                          <a:effectLst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　㈜ 삼성솔루션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7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15"/>
            <a:ext cx="1078385" cy="33623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4441901" y="1157060"/>
            <a:ext cx="1308371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연도별 실적</a:t>
            </a:r>
            <a:endParaRPr lang="ko-KR" altLang="en-US" sz="1633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BC17B6A3-8645-4A75-ACA6-E85699E25BCC}"/>
              </a:ext>
            </a:extLst>
          </p:cNvPr>
          <p:cNvGraphicFramePr>
            <a:graphicFrameLocks noGrp="1"/>
          </p:cNvGraphicFramePr>
          <p:nvPr/>
        </p:nvGraphicFramePr>
        <p:xfrm>
          <a:off x="1207972" y="2173877"/>
          <a:ext cx="4542299" cy="688090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097451">
                  <a:extLst>
                    <a:ext uri="{9D8B030D-6E8A-4147-A177-3AD203B41FA5}">
                      <a16:colId xmlns:a16="http://schemas.microsoft.com/office/drawing/2014/main" val="1710247220"/>
                    </a:ext>
                  </a:extLst>
                </a:gridCol>
                <a:gridCol w="2391770">
                  <a:extLst>
                    <a:ext uri="{9D8B030D-6E8A-4147-A177-3AD203B41FA5}">
                      <a16:colId xmlns:a16="http://schemas.microsoft.com/office/drawing/2014/main" val="40546017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3072094986"/>
                    </a:ext>
                  </a:extLst>
                </a:gridCol>
              </a:tblGrid>
              <a:tr h="452681"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연도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공사명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1" hangingPunct="1"/>
                      <a:r>
                        <a:rPr lang="ko-KR" alt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비 고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2926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8200" algn="just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수원시청 별관 　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82355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㈜영진제약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488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풍미식품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3830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애경백화점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94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롯데백화점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506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롯데백화점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750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삼기 마이크로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66130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협성대학교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2792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　수원 과학대학교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656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　경기대 기숙사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645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　㈜</a:t>
                      </a:r>
                      <a:r>
                        <a:rPr lang="en-US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 KTC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18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돋움" panose="020B0600000101010101" pitchFamily="50" charset="-127"/>
                          <a:cs typeface="굴림" panose="020B0600000101010101" pitchFamily="50" charset="-127"/>
                        </a:rPr>
                        <a:t>㈜성호티에스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8387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돋움" panose="020B0600000101010101" pitchFamily="50" charset="-127"/>
                          <a:cs typeface="굴림" panose="020B0600000101010101" pitchFamily="50" charset="-127"/>
                        </a:rPr>
                        <a:t>광동제약주식회사　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515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돋움" panose="020B0600000101010101" pitchFamily="50" charset="-127"/>
                          <a:cs typeface="굴림" panose="020B0600000101010101" pitchFamily="50" charset="-127"/>
                        </a:rPr>
                        <a:t>㈜ 경성　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7278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마이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웨딩홀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31644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쌍용자동차</a:t>
                      </a:r>
                      <a:endParaRPr lang="ko-KR" sz="9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8533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 </a:t>
                      </a:r>
                      <a:r>
                        <a:rPr lang="ko-KR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대성엘텍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7484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경동 나비엔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3696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en-US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Times New Roman" panose="02020603050405020304" pitchFamily="18" charset="0"/>
                        </a:rPr>
                        <a:t>쿠팡</a:t>
                      </a:r>
                      <a:r>
                        <a:rPr lang="ko-KR" alt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Times New Roman" panose="02020603050405020304" pitchFamily="18" charset="0"/>
                        </a:rPr>
                        <a:t>덕평</a:t>
                      </a:r>
                      <a:r>
                        <a:rPr lang="ko-KR" alt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Times New Roman" panose="02020603050405020304" pitchFamily="18" charset="0"/>
                        </a:rPr>
                        <a:t> 물류센터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142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en-US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코스맥스</a:t>
                      </a:r>
                      <a:r>
                        <a:rPr lang="ko-KR" alt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㈜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1816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altLang="en-US" sz="1000" kern="0" dirty="0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용인 기흥 </a:t>
                      </a:r>
                      <a:r>
                        <a:rPr lang="ko-KR" altLang="en-US" sz="1000" kern="0" dirty="0" err="1">
                          <a:effectLst/>
                          <a:latin typeface="맑은 고딕" panose="020B0503020000020004" pitchFamily="50" charset="-127"/>
                          <a:ea typeface="굴림체" panose="020B0609000101010101" pitchFamily="49" charset="-127"/>
                          <a:cs typeface="굴림" panose="020B0600000101010101" pitchFamily="50" charset="-127"/>
                        </a:rPr>
                        <a:t>이케아</a:t>
                      </a: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64963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90912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83735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069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8697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8498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591"/>
                  </a:ext>
                </a:extLst>
              </a:tr>
              <a:tr h="226341">
                <a:tc>
                  <a:txBody>
                    <a:bodyPr/>
                    <a:lstStyle/>
                    <a:p>
                      <a:pPr marL="0" algn="ctr" defTabSz="755934" rtl="0" eaLnBrk="1" latinLnBrk="1" hangingPunct="1">
                        <a:lnSpc>
                          <a:spcPct val="100000"/>
                        </a:lnSpc>
                      </a:pPr>
                      <a:endParaRPr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7030" marR="5703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4B384C1-8E55-41E6-BC5A-81CC5C62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96"/>
            <a:ext cx="6858000" cy="969293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58FAF4-B676-4131-98FF-CD02E317A232}"/>
              </a:ext>
            </a:extLst>
          </p:cNvPr>
          <p:cNvSpPr/>
          <p:nvPr/>
        </p:nvSpPr>
        <p:spPr>
          <a:xfrm>
            <a:off x="4720857" y="1146846"/>
            <a:ext cx="1024639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633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공사내역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C9511702-B587-44C8-BB57-E3F7ABE83149}"/>
              </a:ext>
            </a:extLst>
          </p:cNvPr>
          <p:cNvSpPr txBox="1"/>
          <p:nvPr/>
        </p:nvSpPr>
        <p:spPr>
          <a:xfrm>
            <a:off x="3241487" y="2101782"/>
            <a:ext cx="1273856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defTabSz="414772">
              <a:lnSpc>
                <a:spcPct val="120000"/>
              </a:lnSpc>
            </a:pPr>
            <a:r>
              <a:rPr lang="en-US" sz="907" spc="-5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KSB FOOD</a:t>
            </a:r>
            <a:endParaRPr sz="907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F6E183C9-F4B4-4ABF-B091-BB95E873C4E0}"/>
              </a:ext>
            </a:extLst>
          </p:cNvPr>
          <p:cNvSpPr txBox="1"/>
          <p:nvPr/>
        </p:nvSpPr>
        <p:spPr>
          <a:xfrm>
            <a:off x="4620127" y="4382058"/>
            <a:ext cx="1389014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서울 마곡 바이오 </a:t>
            </a:r>
            <a:r>
              <a:rPr lang="ko-KR" altLang="en-US" sz="907" spc="-5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메드</a:t>
            </a:r>
            <a:endParaRPr sz="907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721460D-E927-4474-A6BD-D705A8D9B92B}"/>
              </a:ext>
            </a:extLst>
          </p:cNvPr>
          <p:cNvSpPr txBox="1"/>
          <p:nvPr/>
        </p:nvSpPr>
        <p:spPr>
          <a:xfrm>
            <a:off x="4881734" y="8236115"/>
            <a:ext cx="1727523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서울 양재 </a:t>
            </a:r>
            <a:r>
              <a:rPr lang="en-US" altLang="ko-KR" sz="907" spc="-5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AT </a:t>
            </a:r>
            <a:r>
              <a:rPr lang="ko-KR" altLang="en-US" sz="907" spc="-5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센터</a:t>
            </a:r>
            <a:endParaRPr sz="816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77ACF7-40A8-40DF-A88F-DDBAE4FB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6" y="1904735"/>
            <a:ext cx="1941459" cy="35166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5DB07E6-2638-41CB-A015-44BBFDC7B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3" y="2556073"/>
            <a:ext cx="2622486" cy="15226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32A298D-C2FE-42A7-8AEA-E2D07F00F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6" y="6404846"/>
            <a:ext cx="3135812" cy="23518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FA9FD3B-9DDF-4531-8BDC-795BFA456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55" y="5089392"/>
            <a:ext cx="2732506" cy="20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F24DE82-98E6-4A8E-8C8D-122DABBA9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3B5B04-C751-440B-BFC1-0A4F47AFDA93}"/>
              </a:ext>
            </a:extLst>
          </p:cNvPr>
          <p:cNvSpPr/>
          <p:nvPr/>
        </p:nvSpPr>
        <p:spPr>
          <a:xfrm>
            <a:off x="4720857" y="1146846"/>
            <a:ext cx="1024639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633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실적내역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17530AEF-90BE-48CD-A033-AE3F141B38FF}"/>
              </a:ext>
            </a:extLst>
          </p:cNvPr>
          <p:cNvSpPr txBox="1"/>
          <p:nvPr/>
        </p:nvSpPr>
        <p:spPr>
          <a:xfrm>
            <a:off x="1568885" y="5208094"/>
            <a:ext cx="1002190" cy="31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전자제조공장 </a:t>
            </a:r>
            <a:r>
              <a:rPr lang="ko-KR" altLang="en-US" sz="907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대성엘텍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9A40B42-02EF-4128-B6AB-7992E8C8029B}"/>
              </a:ext>
            </a:extLst>
          </p:cNvPr>
          <p:cNvSpPr txBox="1"/>
          <p:nvPr/>
        </p:nvSpPr>
        <p:spPr>
          <a:xfrm>
            <a:off x="4301176" y="5205790"/>
            <a:ext cx="1002190" cy="13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816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화성 한일 </a:t>
            </a:r>
            <a:r>
              <a:rPr lang="ko-KR" altLang="en-US" sz="816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피앤피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8DA2A8E3-189E-4403-AFD9-8E4618EC8486}"/>
              </a:ext>
            </a:extLst>
          </p:cNvPr>
          <p:cNvSpPr txBox="1"/>
          <p:nvPr/>
        </p:nvSpPr>
        <p:spPr>
          <a:xfrm>
            <a:off x="1522538" y="8414639"/>
            <a:ext cx="1002190" cy="13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816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파리바게트 평택공장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0BC3601-8240-41D4-B957-F1CC43F7D6C6}"/>
              </a:ext>
            </a:extLst>
          </p:cNvPr>
          <p:cNvSpPr txBox="1"/>
          <p:nvPr/>
        </p:nvSpPr>
        <p:spPr>
          <a:xfrm>
            <a:off x="4301176" y="8422105"/>
            <a:ext cx="986918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오뚜기</a:t>
            </a: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식품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7084E9-79AD-46D7-8506-EA0151084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2" y="2115335"/>
            <a:ext cx="2208302" cy="29444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3D89C70-E1F3-4E3A-B42A-764B59541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97" y="2134431"/>
            <a:ext cx="2630153" cy="29444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95AA8D-69C3-4292-BC45-717408677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2" y="5840664"/>
            <a:ext cx="2208302" cy="23505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E55757D-7EC1-4746-AACA-8895E8691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97" y="5824935"/>
            <a:ext cx="2630153" cy="23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F24DE82-98E6-4A8E-8C8D-122DABBA9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3B5B04-C751-440B-BFC1-0A4F47AFDA93}"/>
              </a:ext>
            </a:extLst>
          </p:cNvPr>
          <p:cNvSpPr/>
          <p:nvPr/>
        </p:nvSpPr>
        <p:spPr>
          <a:xfrm>
            <a:off x="4720857" y="1146846"/>
            <a:ext cx="1024639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633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실적내역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17530AEF-90BE-48CD-A033-AE3F141B38FF}"/>
              </a:ext>
            </a:extLst>
          </p:cNvPr>
          <p:cNvSpPr txBox="1"/>
          <p:nvPr/>
        </p:nvSpPr>
        <p:spPr>
          <a:xfrm>
            <a:off x="1538917" y="5072223"/>
            <a:ext cx="1032158" cy="31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수원정보고 </a:t>
            </a:r>
            <a:r>
              <a:rPr lang="ko-KR" altLang="en-US" sz="907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급식실배기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9A40B42-02EF-4128-B6AB-7992E8C8029B}"/>
              </a:ext>
            </a:extLst>
          </p:cNvPr>
          <p:cNvSpPr txBox="1"/>
          <p:nvPr/>
        </p:nvSpPr>
        <p:spPr>
          <a:xfrm>
            <a:off x="3991177" y="5118136"/>
            <a:ext cx="1444319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활성탄</a:t>
            </a:r>
            <a:r>
              <a:rPr lang="en-US" altLang="ko-KR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907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세정탄집진기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8DA2A8E3-189E-4403-AFD9-8E4618EC8486}"/>
              </a:ext>
            </a:extLst>
          </p:cNvPr>
          <p:cNvSpPr txBox="1"/>
          <p:nvPr/>
        </p:nvSpPr>
        <p:spPr>
          <a:xfrm>
            <a:off x="1393638" y="8562055"/>
            <a:ext cx="1147915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경보제약 아산공장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51422B-E2F6-47C4-94E0-80665E085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9" y="2274701"/>
            <a:ext cx="2430398" cy="2576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84E2672-3608-44E5-8051-E12A7A8C7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74701"/>
            <a:ext cx="2430398" cy="25763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6E53035-BBEF-4D71-AF99-E10F6E20F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9" y="5611805"/>
            <a:ext cx="2430398" cy="278816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6572410-2F3D-4AF1-9C1A-F2A294015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20" y="5611806"/>
            <a:ext cx="2396477" cy="2788162"/>
          </a:xfrm>
          <a:prstGeom prst="rect">
            <a:avLst/>
          </a:prstGeom>
        </p:spPr>
      </p:pic>
      <p:sp>
        <p:nvSpPr>
          <p:cNvPr id="17" name="object 9">
            <a:extLst>
              <a:ext uri="{FF2B5EF4-FFF2-40B4-BE49-F238E27FC236}">
                <a16:creationId xmlns:a16="http://schemas.microsoft.com/office/drawing/2014/main" id="{8D9D74D0-3FB4-4CFC-890B-25A7F26D25C0}"/>
              </a:ext>
            </a:extLst>
          </p:cNvPr>
          <p:cNvSpPr txBox="1"/>
          <p:nvPr/>
        </p:nvSpPr>
        <p:spPr>
          <a:xfrm>
            <a:off x="4139378" y="8608215"/>
            <a:ext cx="1147915" cy="150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0" algn="ctr" defTabSz="414772">
              <a:lnSpc>
                <a:spcPct val="120000"/>
              </a:lnSpc>
            </a:pPr>
            <a:r>
              <a:rPr lang="ko-KR" altLang="en-US" sz="907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당진 화력발전소</a:t>
            </a:r>
            <a:endParaRPr sz="816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8EFC0D4-CAE6-4A3C-8C74-F10D21CD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" y="107199"/>
            <a:ext cx="6857057" cy="9691602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99AD71BB-504A-4D87-ADB9-DF13F74B0FC2}"/>
              </a:ext>
            </a:extLst>
          </p:cNvPr>
          <p:cNvSpPr txBox="1"/>
          <p:nvPr/>
        </p:nvSpPr>
        <p:spPr>
          <a:xfrm>
            <a:off x="781552" y="3836113"/>
            <a:ext cx="2604854" cy="36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defTabSz="414772">
              <a:lnSpc>
                <a:spcPct val="120000"/>
              </a:lnSpc>
            </a:pPr>
            <a:r>
              <a:rPr sz="2177" b="1">
                <a:solidFill>
                  <a:srgbClr val="0A3A6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공</a:t>
            </a:r>
            <a:r>
              <a:rPr sz="2177" b="1" spc="-14">
                <a:solidFill>
                  <a:srgbClr val="0A3A6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사</a:t>
            </a:r>
            <a:r>
              <a:rPr sz="2177" b="1">
                <a:solidFill>
                  <a:srgbClr val="0A3A6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지명원</a:t>
            </a:r>
            <a:endParaRPr sz="2177" b="1" dirty="0">
              <a:solidFill>
                <a:srgbClr val="0A3A6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CADACD0E-F602-4422-8ED2-C56F05194651}"/>
              </a:ext>
            </a:extLst>
          </p:cNvPr>
          <p:cNvSpPr txBox="1"/>
          <p:nvPr/>
        </p:nvSpPr>
        <p:spPr>
          <a:xfrm>
            <a:off x="781552" y="4591150"/>
            <a:ext cx="3852060" cy="64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defTabSz="414772">
              <a:lnSpc>
                <a:spcPct val="132900"/>
              </a:lnSpc>
              <a:tabLst>
                <a:tab pos="1013140" algn="l"/>
              </a:tabLst>
            </a:pP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금번</a:t>
            </a:r>
            <a:r>
              <a:rPr 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lang="ko-KR" altLang="en-US" sz="1089" u="sng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당사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에서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진행</a:t>
            </a:r>
            <a:r>
              <a:rPr 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되는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lang="ko-KR" alt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환경개선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공사의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입찰</a:t>
            </a:r>
            <a:r>
              <a:rPr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참가</a:t>
            </a:r>
            <a:r>
              <a:rPr 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자격을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endParaRPr lang="en-US" sz="1089" spc="-5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</a:endParaRPr>
          </a:p>
          <a:p>
            <a:pPr marL="11526" marR="4610" defTabSz="414772">
              <a:lnSpc>
                <a:spcPct val="132900"/>
              </a:lnSpc>
              <a:tabLst>
                <a:tab pos="1013140" algn="l"/>
              </a:tabLst>
            </a:pPr>
            <a:r>
              <a:rPr lang="ko-KR" alt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부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여받고자</a:t>
            </a:r>
            <a:r>
              <a:rPr sz="1089" spc="16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관련</a:t>
            </a:r>
            <a:r>
              <a:rPr sz="1089" spc="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서류를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첨부하여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지명원을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제출</a:t>
            </a:r>
            <a:r>
              <a:rPr 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하오니</a:t>
            </a:r>
            <a:endParaRPr lang="en-US" altLang="ko-KR" sz="1089" spc="-5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</a:endParaRPr>
          </a:p>
          <a:p>
            <a:pPr marL="11526" marR="4610" defTabSz="414772">
              <a:lnSpc>
                <a:spcPct val="132900"/>
              </a:lnSpc>
              <a:tabLst>
                <a:tab pos="1013140" algn="l"/>
              </a:tabLst>
            </a:pP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지명하여</a:t>
            </a:r>
            <a:r>
              <a:rPr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spc="-5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주시기를</a:t>
            </a:r>
            <a:r>
              <a:rPr lang="en-US" altLang="ko-KR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</a:t>
            </a:r>
            <a:r>
              <a:rPr sz="1089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바랍니다</a:t>
            </a:r>
            <a:r>
              <a:rPr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5D486-9583-466F-AC82-92DB36084E86}"/>
              </a:ext>
            </a:extLst>
          </p:cNvPr>
          <p:cNvSpPr txBox="1"/>
          <p:nvPr/>
        </p:nvSpPr>
        <p:spPr>
          <a:xfrm>
            <a:off x="781551" y="5754403"/>
            <a:ext cx="1606530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/>
            <a:r>
              <a:rPr lang="en-US" altLang="ko-KR"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     월      일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C306EAC-60E6-4F65-B001-DD9FE310A06D}"/>
              </a:ext>
            </a:extLst>
          </p:cNvPr>
          <p:cNvSpPr/>
          <p:nvPr/>
        </p:nvSpPr>
        <p:spPr>
          <a:xfrm>
            <a:off x="781551" y="6174258"/>
            <a:ext cx="1687963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089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대표이사</a:t>
            </a:r>
            <a:r>
              <a:rPr lang="ko-KR" altLang="en-US" sz="1633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   </a:t>
            </a:r>
            <a:r>
              <a:rPr lang="ko-KR" altLang="en-US" sz="1452" b="1" spc="-5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성 형 도</a:t>
            </a:r>
            <a:endParaRPr lang="ko-KR" altLang="en-US" sz="16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3D0D1A-E3AE-46E2-8040-0E96635E713E}"/>
              </a:ext>
            </a:extLst>
          </p:cNvPr>
          <p:cNvSpPr/>
          <p:nvPr/>
        </p:nvSpPr>
        <p:spPr>
          <a:xfrm>
            <a:off x="4505246" y="1272644"/>
            <a:ext cx="1471404" cy="287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14772"/>
            <a:r>
              <a:rPr lang="en-US" altLang="ko-KR" sz="1270" dirty="0" err="1">
                <a:solidFill>
                  <a:srgbClr val="0A3A6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Bizforms</a:t>
            </a:r>
            <a:r>
              <a:rPr lang="en-US" altLang="ko-KR" sz="1270" dirty="0">
                <a:solidFill>
                  <a:srgbClr val="0A3A6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Service</a:t>
            </a:r>
            <a:endParaRPr lang="ko-KR" altLang="en-US" sz="1270" dirty="0">
              <a:solidFill>
                <a:srgbClr val="0A3A6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F46B4-EDAB-4C8B-B350-812A9EACA3BE}"/>
              </a:ext>
            </a:extLst>
          </p:cNvPr>
          <p:cNvSpPr txBox="1"/>
          <p:nvPr/>
        </p:nvSpPr>
        <p:spPr>
          <a:xfrm>
            <a:off x="765403" y="6535332"/>
            <a:ext cx="2260258" cy="69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14772">
              <a:lnSpc>
                <a:spcPct val="150000"/>
              </a:lnSpc>
            </a:pPr>
            <a:r>
              <a:rPr lang="ko-KR" altLang="en-US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 화성시 </a:t>
            </a:r>
            <a:r>
              <a:rPr lang="ko-KR" altLang="en-US" sz="907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황계길</a:t>
            </a:r>
            <a:r>
              <a:rPr lang="en-US" altLang="ko-KR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  <a:r>
              <a:rPr lang="ko-KR" altLang="en-US" sz="907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번길</a:t>
            </a:r>
            <a:r>
              <a:rPr lang="ko-KR" altLang="en-US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43(</a:t>
            </a:r>
            <a:r>
              <a:rPr lang="ko-KR" altLang="en-US" sz="907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황계동</a:t>
            </a:r>
            <a:r>
              <a:rPr lang="en-US" altLang="ko-KR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r" defTabSz="414772">
              <a:lnSpc>
                <a:spcPct val="150000"/>
              </a:lnSpc>
            </a:pPr>
            <a:r>
              <a:rPr lang="ko-KR" altLang="en-US" sz="907" dirty="0" err="1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</a:t>
            </a:r>
            <a:r>
              <a:rPr lang="ko-KR" altLang="en-US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907" dirty="0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031-296-2468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639D57-93F0-4B67-A0F7-D74C8D09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59" y="6123848"/>
            <a:ext cx="437154" cy="4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9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82C28B0-DE16-4141-8B46-7A8A9FE5D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524839-E794-40C6-8D7C-D6469836A3BF}"/>
              </a:ext>
            </a:extLst>
          </p:cNvPr>
          <p:cNvSpPr/>
          <p:nvPr/>
        </p:nvSpPr>
        <p:spPr>
          <a:xfrm>
            <a:off x="4408865" y="1130675"/>
            <a:ext cx="151836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633">
                <a:solidFill>
                  <a:srgbClr val="38445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생산제품 목록</a:t>
            </a:r>
            <a:endParaRPr lang="ko-KR" altLang="en-US" sz="1633" dirty="0">
              <a:solidFill>
                <a:srgbClr val="384454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1C48B-2A5F-433F-A9E9-381289CB447E}"/>
              </a:ext>
            </a:extLst>
          </p:cNvPr>
          <p:cNvSpPr txBox="1"/>
          <p:nvPr/>
        </p:nvSpPr>
        <p:spPr>
          <a:xfrm>
            <a:off x="1243666" y="1948080"/>
            <a:ext cx="4663332" cy="27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GI DUCT(CAD)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SUS DUCT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PVC DUCT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SOUND CHAMBER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SOUND ATTENUATER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defTabSz="414772" latinLnBrk="1">
              <a:lnSpc>
                <a:spcPct val="115000"/>
              </a:lnSpc>
              <a:spcAft>
                <a:spcPts val="907"/>
              </a:spcAft>
              <a:tabLst>
                <a:tab pos="872749" algn="l"/>
              </a:tabLst>
            </a:pPr>
            <a:r>
              <a:rPr lang="en-US" altLang="ko-KR" sz="1633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SPRIAL DUCT </a:t>
            </a:r>
            <a:endParaRPr lang="ko-KR" altLang="ko-KR" sz="1633" kern="1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D3188D-E5F9-4DA5-A60F-1830E9FD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6" y="5449295"/>
            <a:ext cx="1613408" cy="12100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D355129-27DE-41E9-A467-901B3316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77" y="5449295"/>
            <a:ext cx="1613408" cy="12100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8BD5C26-3292-46C0-BC52-83356C213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8" y="5475797"/>
            <a:ext cx="1499317" cy="121005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343364-46A3-4B5B-AA6D-F42BCA283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6850" y="7066058"/>
            <a:ext cx="1599445" cy="21325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E4E6DA0-28F2-480C-A23A-B8F94A55E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78" y="7066059"/>
            <a:ext cx="1599443" cy="21325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8C8D546-FB27-4601-BC87-A8BC28A6B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" y="7066058"/>
            <a:ext cx="1599444" cy="21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2C48BD5A-0AE3-491F-B490-FC5A31AF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" y="103291"/>
            <a:ext cx="6851528" cy="9699419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2D8C97A-A2AB-4A9D-9D07-BC40A74B0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105768"/>
            <a:ext cx="6851907" cy="6265707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BD08AA0A-6570-444B-896F-09B36D33BFC0}"/>
              </a:ext>
            </a:extLst>
          </p:cNvPr>
          <p:cNvSpPr/>
          <p:nvPr/>
        </p:nvSpPr>
        <p:spPr>
          <a:xfrm>
            <a:off x="750702" y="7275209"/>
            <a:ext cx="5356597" cy="165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r>
              <a:rPr lang="ko-KR" altLang="en-US" sz="2177" b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Ultimately the corporate information you need to provide a variety</a:t>
            </a:r>
            <a:endParaRPr lang="en-US" altLang="ko-KR" sz="2177" b="1">
              <a:solidFill>
                <a:srgbClr val="49BCB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14772"/>
            <a:r>
              <a:rPr lang="ko-KR" altLang="en-US" sz="2177" b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of information to avoid</a:t>
            </a:r>
            <a:endParaRPr lang="en-US" altLang="ko-KR" sz="2177" b="1">
              <a:solidFill>
                <a:srgbClr val="49BCB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14772"/>
            <a:endParaRPr lang="en-US" altLang="ko-KR" sz="907">
              <a:solidFill>
                <a:srgbClr val="49BCB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defTabSz="414772"/>
            <a:r>
              <a:rPr lang="ko-KR" altLang="en-US" sz="907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Ultimately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corporate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you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need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provide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variety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of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avoid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failureto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build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solutioour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company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is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support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Ultimately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corporate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you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need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provide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variety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of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avoid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failureto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build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solution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our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company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is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dirty="0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907" dirty="0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7" err="1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support</a:t>
            </a:r>
            <a:r>
              <a:rPr lang="ko-KR" altLang="en-US" sz="907">
                <a:solidFill>
                  <a:srgbClr val="49BCB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BDAF225-16FB-4AC1-AA8C-2960D57EF8E2}"/>
              </a:ext>
            </a:extLst>
          </p:cNvPr>
          <p:cNvGrpSpPr/>
          <p:nvPr/>
        </p:nvGrpSpPr>
        <p:grpSpPr>
          <a:xfrm>
            <a:off x="946675" y="510944"/>
            <a:ext cx="510163" cy="457270"/>
            <a:chOff x="2901951" y="4346576"/>
            <a:chExt cx="2016628" cy="1807549"/>
          </a:xfrm>
          <a:solidFill>
            <a:srgbClr val="E5F0F3"/>
          </a:solidFill>
        </p:grpSpPr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2B098F9F-0A3F-4048-B7F2-482E4888A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1" y="4346576"/>
              <a:ext cx="1500188" cy="1498600"/>
            </a:xfrm>
            <a:custGeom>
              <a:avLst/>
              <a:gdLst>
                <a:gd name="T0" fmla="*/ 945 w 945"/>
                <a:gd name="T1" fmla="*/ 300 h 944"/>
                <a:gd name="T2" fmla="*/ 0 w 945"/>
                <a:gd name="T3" fmla="*/ 944 h 944"/>
                <a:gd name="T4" fmla="*/ 0 w 945"/>
                <a:gd name="T5" fmla="*/ 644 h 944"/>
                <a:gd name="T6" fmla="*/ 945 w 945"/>
                <a:gd name="T7" fmla="*/ 0 h 944"/>
                <a:gd name="T8" fmla="*/ 945 w 945"/>
                <a:gd name="T9" fmla="*/ 30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944">
                  <a:moveTo>
                    <a:pt x="945" y="300"/>
                  </a:moveTo>
                  <a:lnTo>
                    <a:pt x="0" y="944"/>
                  </a:lnTo>
                  <a:lnTo>
                    <a:pt x="0" y="644"/>
                  </a:lnTo>
                  <a:lnTo>
                    <a:pt x="945" y="0"/>
                  </a:lnTo>
                  <a:lnTo>
                    <a:pt x="945" y="300"/>
                  </a:lnTo>
                  <a:close/>
                </a:path>
              </a:pathLst>
            </a:custGeom>
            <a:grpFill/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13F96489-52EB-4804-BA3B-B48983402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390" y="4653936"/>
              <a:ext cx="1500189" cy="1500189"/>
            </a:xfrm>
            <a:custGeom>
              <a:avLst/>
              <a:gdLst>
                <a:gd name="T0" fmla="*/ 945 w 945"/>
                <a:gd name="T1" fmla="*/ 301 h 945"/>
                <a:gd name="T2" fmla="*/ 0 w 945"/>
                <a:gd name="T3" fmla="*/ 945 h 945"/>
                <a:gd name="T4" fmla="*/ 0 w 945"/>
                <a:gd name="T5" fmla="*/ 644 h 945"/>
                <a:gd name="T6" fmla="*/ 945 w 945"/>
                <a:gd name="T7" fmla="*/ 0 h 945"/>
                <a:gd name="T8" fmla="*/ 945 w 945"/>
                <a:gd name="T9" fmla="*/ 301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945">
                  <a:moveTo>
                    <a:pt x="945" y="301"/>
                  </a:moveTo>
                  <a:lnTo>
                    <a:pt x="0" y="945"/>
                  </a:lnTo>
                  <a:lnTo>
                    <a:pt x="0" y="644"/>
                  </a:lnTo>
                  <a:lnTo>
                    <a:pt x="945" y="0"/>
                  </a:lnTo>
                  <a:lnTo>
                    <a:pt x="945" y="301"/>
                  </a:lnTo>
                  <a:close/>
                </a:path>
              </a:pathLst>
            </a:custGeom>
            <a:grpFill/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693CF33-A4A0-4E4C-AC95-1B87DC97C33C}"/>
              </a:ext>
            </a:extLst>
          </p:cNvPr>
          <p:cNvSpPr/>
          <p:nvPr/>
        </p:nvSpPr>
        <p:spPr>
          <a:xfrm>
            <a:off x="750702" y="1043149"/>
            <a:ext cx="1371810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r>
              <a:rPr lang="en-US" altLang="ko-KR" sz="1089" dirty="0" err="1">
                <a:solidFill>
                  <a:srgbClr val="E5F0F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Bizforms</a:t>
            </a:r>
            <a:r>
              <a:rPr lang="en-US" altLang="ko-KR" sz="1089" dirty="0">
                <a:solidFill>
                  <a:srgbClr val="E5F0F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Service</a:t>
            </a:r>
            <a:endParaRPr lang="ko-KR" altLang="en-US" sz="1089" dirty="0">
              <a:solidFill>
                <a:srgbClr val="E5F0F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4B004F16-18E2-412B-AB4C-477006071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" y="106532"/>
            <a:ext cx="6858000" cy="9692935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874AA232-A532-4342-9785-3648FFFBE578}"/>
              </a:ext>
            </a:extLst>
          </p:cNvPr>
          <p:cNvSpPr/>
          <p:nvPr/>
        </p:nvSpPr>
        <p:spPr>
          <a:xfrm>
            <a:off x="1534594" y="2920042"/>
            <a:ext cx="2557047" cy="539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en-US" altLang="ko-KR" sz="2903" b="1" dirty="0">
                <a:solidFill>
                  <a:srgbClr val="49BCB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Our Contents</a:t>
            </a:r>
            <a:endParaRPr lang="ko-KR" altLang="en-US" sz="2903" b="1" dirty="0">
              <a:solidFill>
                <a:srgbClr val="49BCB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703FBE7-7B94-4C67-9248-7A78D663CEFE}"/>
              </a:ext>
            </a:extLst>
          </p:cNvPr>
          <p:cNvGrpSpPr/>
          <p:nvPr/>
        </p:nvGrpSpPr>
        <p:grpSpPr>
          <a:xfrm>
            <a:off x="1145121" y="5475593"/>
            <a:ext cx="1565312" cy="1044023"/>
            <a:chOff x="827509" y="4900898"/>
            <a:chExt cx="1725467" cy="115084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9747FBE6-479B-4FB6-BF27-7D771EE6D74C}"/>
                </a:ext>
              </a:extLst>
            </p:cNvPr>
            <p:cNvGrpSpPr/>
            <p:nvPr/>
          </p:nvGrpSpPr>
          <p:grpSpPr>
            <a:xfrm>
              <a:off x="998187" y="4900898"/>
              <a:ext cx="1554789" cy="1150843"/>
              <a:chOff x="998187" y="4900898"/>
              <a:chExt cx="1554789" cy="1150843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C269FC99-D445-4E69-8E9F-8F9598A9D2CE}"/>
                  </a:ext>
                </a:extLst>
              </p:cNvPr>
              <p:cNvSpPr/>
              <p:nvPr/>
            </p:nvSpPr>
            <p:spPr>
              <a:xfrm>
                <a:off x="998187" y="4900898"/>
                <a:ext cx="924502" cy="317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14772"/>
                <a:r>
                  <a:rPr lang="ko-KR" altLang="en-US" sz="127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회사소개</a:t>
                </a: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46A6FA54-C84E-43E3-9859-EF23FB0225E2}"/>
                  </a:ext>
                </a:extLst>
              </p:cNvPr>
              <p:cNvSpPr/>
              <p:nvPr/>
            </p:nvSpPr>
            <p:spPr>
              <a:xfrm>
                <a:off x="998188" y="5220820"/>
                <a:ext cx="1554788" cy="83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대표 인사말</a:t>
                </a:r>
                <a:endParaRPr lang="en-US" altLang="ko-KR" sz="998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개요 및 연혁</a:t>
                </a:r>
              </a:p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조직도</a:t>
                </a: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2A50B52-D08D-4C71-B139-FCBE310E617D}"/>
                </a:ext>
              </a:extLst>
            </p:cNvPr>
            <p:cNvSpPr/>
            <p:nvPr/>
          </p:nvSpPr>
          <p:spPr>
            <a:xfrm>
              <a:off x="827509" y="4955394"/>
              <a:ext cx="54000" cy="1065011"/>
            </a:xfrm>
            <a:prstGeom prst="rect">
              <a:avLst/>
            </a:prstGeom>
            <a:solidFill>
              <a:srgbClr val="468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72"/>
              <a:endParaRPr lang="ko-KR" altLang="en-US" sz="1633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B9CF37E-B5DE-41EC-9BB4-5B9A823CCA4E}"/>
              </a:ext>
            </a:extLst>
          </p:cNvPr>
          <p:cNvGrpSpPr/>
          <p:nvPr/>
        </p:nvGrpSpPr>
        <p:grpSpPr>
          <a:xfrm>
            <a:off x="3604127" y="4690230"/>
            <a:ext cx="1663981" cy="685695"/>
            <a:chOff x="4021565" y="4340815"/>
            <a:chExt cx="1834231" cy="1668916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3973A50-31E1-4DF2-B21C-D9F6CD56B7D3}"/>
                </a:ext>
              </a:extLst>
            </p:cNvPr>
            <p:cNvGrpSpPr/>
            <p:nvPr/>
          </p:nvGrpSpPr>
          <p:grpSpPr>
            <a:xfrm>
              <a:off x="4192243" y="4340815"/>
              <a:ext cx="1663553" cy="1470660"/>
              <a:chOff x="998187" y="6909533"/>
              <a:chExt cx="1663553" cy="1470660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33AED9F6-5B24-4FCF-8A60-75D453C90CAA}"/>
                  </a:ext>
                </a:extLst>
              </p:cNvPr>
              <p:cNvSpPr/>
              <p:nvPr/>
            </p:nvSpPr>
            <p:spPr>
              <a:xfrm>
                <a:off x="998187" y="6909533"/>
                <a:ext cx="924501" cy="317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14772"/>
                <a:r>
                  <a:rPr lang="ko-KR" altLang="en-US" sz="1270" b="1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관련서류</a:t>
                </a:r>
                <a:endParaRPr lang="ko-KR" altLang="en-US" sz="127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D2C8A729-4B73-4625-81CC-E35700EC2D6A}"/>
                  </a:ext>
                </a:extLst>
              </p:cNvPr>
              <p:cNvSpPr/>
              <p:nvPr/>
            </p:nvSpPr>
            <p:spPr>
              <a:xfrm>
                <a:off x="998187" y="7666988"/>
                <a:ext cx="1663553" cy="71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사업자등록증</a:t>
                </a: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4C85176-D672-4CA0-950F-39B14C04E379}"/>
                </a:ext>
              </a:extLst>
            </p:cNvPr>
            <p:cNvSpPr/>
            <p:nvPr/>
          </p:nvSpPr>
          <p:spPr>
            <a:xfrm>
              <a:off x="4021565" y="4353731"/>
              <a:ext cx="54000" cy="1656000"/>
            </a:xfrm>
            <a:prstGeom prst="rect">
              <a:avLst/>
            </a:prstGeom>
            <a:solidFill>
              <a:srgbClr val="468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72"/>
              <a:endParaRPr lang="ko-KR" altLang="en-US" sz="1633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89E0BA6-6B0F-45C6-8E00-81E1C7F70B9C}"/>
              </a:ext>
            </a:extLst>
          </p:cNvPr>
          <p:cNvGrpSpPr/>
          <p:nvPr/>
        </p:nvGrpSpPr>
        <p:grpSpPr>
          <a:xfrm>
            <a:off x="3604128" y="6274019"/>
            <a:ext cx="2067061" cy="825574"/>
            <a:chOff x="3923853" y="8809600"/>
            <a:chExt cx="2278552" cy="91004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1C3EDAA-8F65-4A34-AAEE-9833A37588B4}"/>
                </a:ext>
              </a:extLst>
            </p:cNvPr>
            <p:cNvGrpSpPr/>
            <p:nvPr/>
          </p:nvGrpSpPr>
          <p:grpSpPr>
            <a:xfrm>
              <a:off x="4097257" y="8809600"/>
              <a:ext cx="2105148" cy="896888"/>
              <a:chOff x="4097257" y="8818308"/>
              <a:chExt cx="2105148" cy="896888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AA3F096C-5373-4C59-A1E3-8B2C9629A297}"/>
                  </a:ext>
                </a:extLst>
              </p:cNvPr>
              <p:cNvSpPr/>
              <p:nvPr/>
            </p:nvSpPr>
            <p:spPr>
              <a:xfrm>
                <a:off x="4097257" y="8818308"/>
                <a:ext cx="924502" cy="317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14772"/>
                <a:r>
                  <a:rPr lang="ko-KR" altLang="en-US" sz="1270" b="1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공사실적</a:t>
                </a:r>
                <a:endParaRPr lang="ko-KR" altLang="en-US" sz="127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278D9AD4-FBBF-4CF1-A91B-A7995AFE12DE}"/>
                  </a:ext>
                </a:extLst>
              </p:cNvPr>
              <p:cNvSpPr/>
              <p:nvPr/>
            </p:nvSpPr>
            <p:spPr>
              <a:xfrm>
                <a:off x="4097257" y="9138230"/>
                <a:ext cx="2105148" cy="57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연도별 실적</a:t>
                </a:r>
              </a:p>
              <a:p>
                <a:pPr marL="155539" indent="-155539" defTabSz="41477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998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실적 내역</a:t>
                </a:r>
                <a:endParaRPr lang="ko-KR" altLang="en-US" sz="998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252CBB7-45AC-4575-A8BA-F1AB6C80C23D}"/>
                </a:ext>
              </a:extLst>
            </p:cNvPr>
            <p:cNvSpPr/>
            <p:nvPr/>
          </p:nvSpPr>
          <p:spPr>
            <a:xfrm>
              <a:off x="3923853" y="8819643"/>
              <a:ext cx="54000" cy="900000"/>
            </a:xfrm>
            <a:prstGeom prst="rect">
              <a:avLst/>
            </a:prstGeom>
            <a:solidFill>
              <a:srgbClr val="468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72"/>
              <a:endParaRPr lang="ko-KR" altLang="en-US" sz="1633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65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2"/>
            <a:ext cx="1078385" cy="336511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96B516F-214C-41A2-B0B9-EE12EA68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F67F0E9-F86C-45B6-8265-1A32B9C1B5DE}"/>
              </a:ext>
            </a:extLst>
          </p:cNvPr>
          <p:cNvSpPr/>
          <p:nvPr/>
        </p:nvSpPr>
        <p:spPr>
          <a:xfrm>
            <a:off x="1665242" y="2405351"/>
            <a:ext cx="4085030" cy="424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저희 ㈜동양을 </a:t>
            </a:r>
            <a:r>
              <a:rPr lang="ko-KR" altLang="en-US" sz="907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찾아주셔서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감사의 인사를 드립니다. ㈜동양은 2</a:t>
            </a:r>
            <a:r>
              <a: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008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동양공조</a:t>
            </a:r>
            <a:r>
              <a: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</a:t>
            </a:r>
            <a:r>
              <a: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창업이래. 꾸준하게 성장 중이며 항상 최고의 품질과 기술력으로 기초를 탄탄하게 다져왔습니다. 이러한 탄탄함을 바탕으로 환기/</a:t>
            </a:r>
            <a:r>
              <a:rPr lang="ko-KR" altLang="en-US" sz="907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닥트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/인테리어 분야에서 두각을 나타내는 기업입니다.</a:t>
            </a: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항상 고객분들 에게 최고의 품질 최고의 만족감을 선사하기 위하여 </a:t>
            </a:r>
            <a:r>
              <a:rPr lang="ko-KR" altLang="en-US" sz="907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불철</a:t>
            </a: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주야 노력하고 더욱 더 발전하고 있습니다. 또한 많은 임직원들이 노력하여 회사 자체의 분위기도 활기차고 근무환경을 위하여 노력하고 있습니다.</a:t>
            </a: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저희 회사는 더욱 더 견고해지기를 위하여 기존의 기술을 보강하며, 새로운 사업에도 도전하는 기업입니다.</a:t>
            </a: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모든 결과와 쌓아온 노력은 모두 근무하셨던, 근무를 하였던 임직원분들 과 저희 ㈜동양을 이용해주신 많은 고객 분들 덕이라고 항상 감사하게 생각합니다.</a:t>
            </a: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앞으로도 현재 상황에 만족을 하지 않으며 최고가 되기 위하여 노력하며 항상 최선을 다하여 많은 분들에게 좋은 기업으로 남을 수 있도록 나아가겠 습니다.</a:t>
            </a:r>
            <a:endParaRPr lang="en-US" altLang="ko-KR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감사합니다.</a:t>
            </a:r>
            <a:endParaRPr lang="en-US" altLang="ko-KR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endParaRPr lang="ko-KR" altLang="en-US" sz="90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14772">
              <a:lnSpc>
                <a:spcPct val="130000"/>
              </a:lnSpc>
            </a:pPr>
            <a:r>
              <a:rPr lang="ko-KR" altLang="en-US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대표이사 성 형 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12690B3-ADCA-411A-968A-2CF599261FDB}"/>
              </a:ext>
            </a:extLst>
          </p:cNvPr>
          <p:cNvSpPr/>
          <p:nvPr/>
        </p:nvSpPr>
        <p:spPr>
          <a:xfrm>
            <a:off x="3957436" y="904470"/>
            <a:ext cx="2099806" cy="594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en-US" altLang="ko-KR" sz="3266" b="1" dirty="0">
                <a:solidFill>
                  <a:srgbClr val="0A3A6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Greetings</a:t>
            </a:r>
            <a:endParaRPr lang="ko-KR" altLang="en-US" sz="3266" b="1" dirty="0">
              <a:solidFill>
                <a:srgbClr val="0A3A6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2AADBC-1DE6-421B-BB43-81F39ED5FF09}"/>
              </a:ext>
            </a:extLst>
          </p:cNvPr>
          <p:cNvSpPr/>
          <p:nvPr/>
        </p:nvSpPr>
        <p:spPr>
          <a:xfrm>
            <a:off x="1142648" y="4807512"/>
            <a:ext cx="64262" cy="3984785"/>
          </a:xfrm>
          <a:prstGeom prst="rect">
            <a:avLst/>
          </a:prstGeom>
          <a:solidFill>
            <a:srgbClr val="468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EE368F-9BD3-400D-968D-8BFA282E3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20" y="6799905"/>
            <a:ext cx="1538638" cy="199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1DD5B-0B5F-4F28-A91D-6586E0A1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91" y="7435325"/>
            <a:ext cx="1299141" cy="12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8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B6C24C3-4D1C-4456-B6FD-3A1F08CD3812}"/>
              </a:ext>
            </a:extLst>
          </p:cNvPr>
          <p:cNvGraphicFramePr>
            <a:graphicFrameLocks noGrp="1"/>
          </p:cNvGraphicFramePr>
          <p:nvPr/>
        </p:nvGraphicFramePr>
        <p:xfrm>
          <a:off x="2818829" y="4770056"/>
          <a:ext cx="4039172" cy="1585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966">
                  <a:extLst>
                    <a:ext uri="{9D8B030D-6E8A-4147-A177-3AD203B41FA5}">
                      <a16:colId xmlns:a16="http://schemas.microsoft.com/office/drawing/2014/main" val="2151320168"/>
                    </a:ext>
                  </a:extLst>
                </a:gridCol>
                <a:gridCol w="3074206">
                  <a:extLst>
                    <a:ext uri="{9D8B030D-6E8A-4147-A177-3AD203B41FA5}">
                      <a16:colId xmlns:a16="http://schemas.microsoft.com/office/drawing/2014/main" val="2906884197"/>
                    </a:ext>
                  </a:extLst>
                </a:gridCol>
              </a:tblGrid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회사명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㈜ 동 양  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78227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대표자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성형도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075574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설립일자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년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월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414496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사업자등록번호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135-86-44351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490079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소재지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경기도 화성시 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황계길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번길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황계동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35435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사업종류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환기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냉난방 </a:t>
                      </a:r>
                      <a:r>
                        <a:rPr lang="ko-KR" altLang="en-US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닥트</a:t>
                      </a:r>
                      <a:r>
                        <a:rPr lang="en-US" altLang="ko-K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인테리어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467036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1D4ACC95-74BD-4276-A2DC-DFE3C6003046}"/>
              </a:ext>
            </a:extLst>
          </p:cNvPr>
          <p:cNvSpPr/>
          <p:nvPr/>
        </p:nvSpPr>
        <p:spPr>
          <a:xfrm>
            <a:off x="964125" y="4429296"/>
            <a:ext cx="1382110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ko-KR" altLang="en-US" sz="163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개요 및 연혁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A98915E-890C-47E1-988C-736F5B3D6A63}"/>
              </a:ext>
            </a:extLst>
          </p:cNvPr>
          <p:cNvGrpSpPr/>
          <p:nvPr/>
        </p:nvGrpSpPr>
        <p:grpSpPr>
          <a:xfrm>
            <a:off x="672458" y="3964007"/>
            <a:ext cx="6041831" cy="48988"/>
            <a:chOff x="-9525" y="5313363"/>
            <a:chExt cx="7553326" cy="65087"/>
          </a:xfrm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89892B51-CA5D-420B-936F-B0539319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5313363"/>
              <a:ext cx="1260475" cy="65087"/>
            </a:xfrm>
            <a:prstGeom prst="rect">
              <a:avLst/>
            </a:prstGeom>
            <a:solidFill>
              <a:srgbClr val="035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7684F96-0634-4120-99C7-2DF6ADD0E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5313363"/>
              <a:ext cx="1201738" cy="65087"/>
            </a:xfrm>
            <a:prstGeom prst="rect">
              <a:avLst/>
            </a:prstGeom>
            <a:solidFill>
              <a:srgbClr val="15A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C0E17FA5-1905-4538-8A6D-CCD88E0D1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5313363"/>
              <a:ext cx="2263775" cy="65087"/>
            </a:xfrm>
            <a:prstGeom prst="rect">
              <a:avLst/>
            </a:prstGeom>
            <a:solidFill>
              <a:srgbClr val="0F3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B75B557F-4EA9-4C03-8E4F-CDA100F2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5313363"/>
              <a:ext cx="2827338" cy="65087"/>
            </a:xfrm>
            <a:prstGeom prst="rect">
              <a:avLst/>
            </a:prstGeom>
            <a:solidFill>
              <a:srgbClr val="00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18DF949-D08B-4620-BB23-55BADEFC7FDB}"/>
              </a:ext>
            </a:extLst>
          </p:cNvPr>
          <p:cNvSpPr/>
          <p:nvPr/>
        </p:nvSpPr>
        <p:spPr>
          <a:xfrm>
            <a:off x="1345883" y="772242"/>
            <a:ext cx="1371810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r>
              <a:rPr lang="en-US" altLang="ko-KR" sz="1089" dirty="0" err="1">
                <a:solidFill>
                  <a:srgbClr val="0A3A6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Bizforms</a:t>
            </a:r>
            <a:r>
              <a:rPr lang="en-US" altLang="ko-KR" sz="1089" dirty="0">
                <a:solidFill>
                  <a:srgbClr val="0A3A6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Service</a:t>
            </a:r>
            <a:endParaRPr lang="ko-KR" altLang="en-US" sz="1089" dirty="0">
              <a:solidFill>
                <a:srgbClr val="0A3A69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28DD9D3-F922-44E3-B6D5-D95E4630AD22}"/>
              </a:ext>
            </a:extLst>
          </p:cNvPr>
          <p:cNvGrpSpPr/>
          <p:nvPr/>
        </p:nvGrpSpPr>
        <p:grpSpPr>
          <a:xfrm>
            <a:off x="470556" y="6558716"/>
            <a:ext cx="6041831" cy="48988"/>
            <a:chOff x="-9525" y="5313363"/>
            <a:chExt cx="7553326" cy="65087"/>
          </a:xfrm>
        </p:grpSpPr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F0883F8A-EBAC-48EC-A98E-6B190A5E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5313363"/>
              <a:ext cx="1260475" cy="65087"/>
            </a:xfrm>
            <a:prstGeom prst="rect">
              <a:avLst/>
            </a:prstGeom>
            <a:solidFill>
              <a:srgbClr val="035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847D608E-3F89-4D27-972D-C727F11C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5313363"/>
              <a:ext cx="1201738" cy="65087"/>
            </a:xfrm>
            <a:prstGeom prst="rect">
              <a:avLst/>
            </a:prstGeom>
            <a:solidFill>
              <a:srgbClr val="15A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D0BAA201-735A-4C00-869F-27FE24BA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5313363"/>
              <a:ext cx="2263775" cy="65087"/>
            </a:xfrm>
            <a:prstGeom prst="rect">
              <a:avLst/>
            </a:prstGeom>
            <a:solidFill>
              <a:srgbClr val="0F3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5E1CB0EA-1005-46D6-A955-886EE58A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5313363"/>
              <a:ext cx="2827338" cy="65087"/>
            </a:xfrm>
            <a:prstGeom prst="rect">
              <a:avLst/>
            </a:prstGeom>
            <a:solidFill>
              <a:srgbClr val="00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1C7B2C-4FBE-4CF0-A13B-52EB53C5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04AF0215-9588-4F9B-8B5A-AE298068BA58}" type="slidenum">
              <a:rPr lang="ko-KR" altLang="en-US">
                <a:latin typeface="Calibri" panose="020F0502020204030204"/>
                <a:ea typeface="맑은 고딕" panose="020B0503020000020004" pitchFamily="50" charset="-127"/>
              </a:rPr>
              <a:pPr defTabSz="414772"/>
              <a:t>6</a:t>
            </a:fld>
            <a:endParaRPr lang="ko-KR" altLang="en-US" dirty="0"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84EED0C-A477-4D64-AD90-5A69291B92BC}"/>
              </a:ext>
            </a:extLst>
          </p:cNvPr>
          <p:cNvSpPr/>
          <p:nvPr/>
        </p:nvSpPr>
        <p:spPr>
          <a:xfrm>
            <a:off x="964126" y="9316298"/>
            <a:ext cx="726481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en-US" altLang="ko-KR" sz="816">
                <a:solidFill>
                  <a:srgbClr val="36B8B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PAGE VIEW</a:t>
            </a:r>
            <a:endParaRPr lang="ko-KR" altLang="en-US" sz="816" dirty="0">
              <a:solidFill>
                <a:srgbClr val="36B8B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B649FB1-B843-4B6B-848B-768E9EC17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58270"/>
              </p:ext>
            </p:extLst>
          </p:nvPr>
        </p:nvGraphicFramePr>
        <p:xfrm>
          <a:off x="1011999" y="7121811"/>
          <a:ext cx="4834002" cy="1791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0138">
                  <a:extLst>
                    <a:ext uri="{9D8B030D-6E8A-4147-A177-3AD203B41FA5}">
                      <a16:colId xmlns:a16="http://schemas.microsoft.com/office/drawing/2014/main" val="2151320168"/>
                    </a:ext>
                  </a:extLst>
                </a:gridCol>
                <a:gridCol w="43864">
                  <a:extLst>
                    <a:ext uri="{9D8B030D-6E8A-4147-A177-3AD203B41FA5}">
                      <a16:colId xmlns:a16="http://schemas.microsoft.com/office/drawing/2014/main" val="2906884197"/>
                    </a:ext>
                  </a:extLst>
                </a:gridCol>
              </a:tblGrid>
              <a:tr h="17506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2008.12  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경기도 수원시 권선구 </a:t>
                      </a:r>
                      <a:r>
                        <a:rPr lang="ko-KR" altLang="ko-KR" sz="1300" kern="1200" dirty="0" err="1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고색동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본사 동양환기 설립</a:t>
                      </a:r>
                      <a:endParaRPr lang="en-US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2009.2    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동양공조</a:t>
                      </a:r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상호변경</a:t>
                      </a:r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)</a:t>
                      </a:r>
                      <a:endParaRPr lang="ko-KR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en-US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2011.5    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경기도 </a:t>
                      </a:r>
                      <a:r>
                        <a:rPr lang="ko-KR" altLang="ko-KR" sz="1300" kern="1200" dirty="0" err="1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황계동</a:t>
                      </a:r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생산 및 제작 공장 가동</a:t>
                      </a:r>
                      <a:endParaRPr lang="en-US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ko-KR" sz="1300" kern="1200" dirty="0">
                        <a:solidFill>
                          <a:schemeClr val="dk1"/>
                        </a:solidFill>
                        <a:effectLst/>
                        <a:latin typeface="맑은고딕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2012.4    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경기도 화성시</a:t>
                      </a:r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ko-KR" sz="1300" kern="1200" dirty="0" err="1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안녕동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제</a:t>
                      </a:r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2</a:t>
                      </a:r>
                      <a:r>
                        <a:rPr lang="ko-KR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매장 오픈 </a:t>
                      </a:r>
                    </a:p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atinLnBrk="1"/>
                      <a:r>
                        <a:rPr lang="en-US" altLang="ko-KR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2016.6.10  </a:t>
                      </a:r>
                      <a:r>
                        <a:rPr lang="ko-KR" altLang="en-US" sz="1300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㈜ 동양 법인 설립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641" marR="8641" marT="864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7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46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9F682D1F-5F05-40E8-A327-4547A65DA99B}"/>
              </a:ext>
            </a:extLst>
          </p:cNvPr>
          <p:cNvSpPr/>
          <p:nvPr/>
        </p:nvSpPr>
        <p:spPr>
          <a:xfrm>
            <a:off x="734054" y="1098864"/>
            <a:ext cx="5307778" cy="468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4772"/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Ultimately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corporate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you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need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provide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variety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of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avoid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failureto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build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solutioour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company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is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support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Ultimately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corporate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you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need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provide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variety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of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information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avoid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failureto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build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the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solution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our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company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is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816" dirty="0" err="1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support</a:t>
            </a:r>
            <a:r>
              <a:rPr lang="ko-KR" altLang="en-US" sz="816" dirty="0">
                <a:solidFill>
                  <a:srgbClr val="4689A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62C27AE-B5A2-4ACC-B816-AF3A4AE913E4}"/>
              </a:ext>
            </a:extLst>
          </p:cNvPr>
          <p:cNvGrpSpPr/>
          <p:nvPr/>
        </p:nvGrpSpPr>
        <p:grpSpPr>
          <a:xfrm>
            <a:off x="1" y="1792895"/>
            <a:ext cx="6041831" cy="48988"/>
            <a:chOff x="-15875" y="5465763"/>
            <a:chExt cx="7562851" cy="65087"/>
          </a:xfrm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543677EE-9EBC-4CCC-8834-8E0B30DF5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813" y="5465763"/>
              <a:ext cx="1554163" cy="65087"/>
            </a:xfrm>
            <a:prstGeom prst="rect">
              <a:avLst/>
            </a:prstGeom>
            <a:solidFill>
              <a:srgbClr val="C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3D2BA258-C349-476B-A59A-8F1901CA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850" y="5465763"/>
              <a:ext cx="3255963" cy="65087"/>
            </a:xfrm>
            <a:prstGeom prst="rect">
              <a:avLst/>
            </a:prstGeom>
            <a:solidFill>
              <a:srgbClr val="12A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D12E2A99-5691-4215-A00B-5CC40EAE7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38" y="5465763"/>
              <a:ext cx="2309813" cy="65087"/>
            </a:xfrm>
            <a:prstGeom prst="rect">
              <a:avLst/>
            </a:prstGeom>
            <a:solidFill>
              <a:srgbClr val="72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4EECCF78-D505-4E0D-975F-E52A14B40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5465763"/>
              <a:ext cx="442913" cy="65087"/>
            </a:xfrm>
            <a:prstGeom prst="rect">
              <a:avLst/>
            </a:prstGeom>
            <a:solidFill>
              <a:srgbClr val="00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414772"/>
              <a:endParaRPr lang="ko-KR" altLang="en-US" sz="163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DE321829-F44D-45D0-86D4-F13CD24806E5}"/>
              </a:ext>
            </a:extLst>
          </p:cNvPr>
          <p:cNvSpPr/>
          <p:nvPr/>
        </p:nvSpPr>
        <p:spPr>
          <a:xfrm>
            <a:off x="5227185" y="1882755"/>
            <a:ext cx="814647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ko-KR" altLang="en-US" sz="1633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조직도</a:t>
            </a:r>
            <a:endParaRPr lang="ko-KR" altLang="en-US" sz="16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9D87FAF-4CF0-4D0F-8466-9BAF55E983FC}"/>
              </a:ext>
            </a:extLst>
          </p:cNvPr>
          <p:cNvSpPr/>
          <p:nvPr/>
        </p:nvSpPr>
        <p:spPr>
          <a:xfrm>
            <a:off x="3158158" y="3082392"/>
            <a:ext cx="665568" cy="539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4772"/>
            <a:r>
              <a:rPr lang="en-US" altLang="ko-KR" sz="2903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Biz</a:t>
            </a:r>
            <a:endParaRPr lang="ko-KR" altLang="en-US" sz="2903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C825F0FB-C235-4C53-935A-85566B03AE06}"/>
              </a:ext>
            </a:extLst>
          </p:cNvPr>
          <p:cNvSpPr/>
          <p:nvPr/>
        </p:nvSpPr>
        <p:spPr>
          <a:xfrm rot="10800000">
            <a:off x="3989090" y="2551889"/>
            <a:ext cx="1530499" cy="1037210"/>
          </a:xfrm>
          <a:prstGeom prst="triangle">
            <a:avLst/>
          </a:prstGeom>
          <a:solidFill>
            <a:srgbClr val="36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0" name="이등변 삼각형 59">
            <a:extLst>
              <a:ext uri="{FF2B5EF4-FFF2-40B4-BE49-F238E27FC236}">
                <a16:creationId xmlns:a16="http://schemas.microsoft.com/office/drawing/2014/main" id="{24CC68B0-114B-4C5A-A323-E06467E40775}"/>
              </a:ext>
            </a:extLst>
          </p:cNvPr>
          <p:cNvSpPr/>
          <p:nvPr/>
        </p:nvSpPr>
        <p:spPr>
          <a:xfrm rot="10800000">
            <a:off x="3989090" y="3823736"/>
            <a:ext cx="1530499" cy="1037210"/>
          </a:xfrm>
          <a:prstGeom prst="triangle">
            <a:avLst/>
          </a:prstGeom>
          <a:solidFill>
            <a:srgbClr val="36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2" name="이등변 삼각형 61">
            <a:extLst>
              <a:ext uri="{FF2B5EF4-FFF2-40B4-BE49-F238E27FC236}">
                <a16:creationId xmlns:a16="http://schemas.microsoft.com/office/drawing/2014/main" id="{876AB07F-C6B4-4246-8822-397F498E7944}"/>
              </a:ext>
            </a:extLst>
          </p:cNvPr>
          <p:cNvSpPr/>
          <p:nvPr/>
        </p:nvSpPr>
        <p:spPr>
          <a:xfrm rot="10800000">
            <a:off x="3989090" y="5095584"/>
            <a:ext cx="1530499" cy="1037210"/>
          </a:xfrm>
          <a:prstGeom prst="triangle">
            <a:avLst/>
          </a:prstGeom>
          <a:solidFill>
            <a:srgbClr val="36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3" name="이등변 삼각형 62">
            <a:extLst>
              <a:ext uri="{FF2B5EF4-FFF2-40B4-BE49-F238E27FC236}">
                <a16:creationId xmlns:a16="http://schemas.microsoft.com/office/drawing/2014/main" id="{0B6468D2-F28D-41D9-A2D3-BEED641FF0E2}"/>
              </a:ext>
            </a:extLst>
          </p:cNvPr>
          <p:cNvSpPr/>
          <p:nvPr/>
        </p:nvSpPr>
        <p:spPr>
          <a:xfrm rot="10800000">
            <a:off x="3989090" y="6367431"/>
            <a:ext cx="1530499" cy="1037210"/>
          </a:xfrm>
          <a:prstGeom prst="triangle">
            <a:avLst/>
          </a:prstGeom>
          <a:solidFill>
            <a:srgbClr val="36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4" name="이등변 삼각형 63">
            <a:extLst>
              <a:ext uri="{FF2B5EF4-FFF2-40B4-BE49-F238E27FC236}">
                <a16:creationId xmlns:a16="http://schemas.microsoft.com/office/drawing/2014/main" id="{F180FBF8-D4E1-4E79-9727-275EA0E7AD7A}"/>
              </a:ext>
            </a:extLst>
          </p:cNvPr>
          <p:cNvSpPr/>
          <p:nvPr/>
        </p:nvSpPr>
        <p:spPr>
          <a:xfrm rot="10800000">
            <a:off x="3989090" y="7639278"/>
            <a:ext cx="1530499" cy="1037210"/>
          </a:xfrm>
          <a:prstGeom prst="triangle">
            <a:avLst/>
          </a:prstGeom>
          <a:solidFill>
            <a:srgbClr val="36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0A90A1C-2BDD-40C1-91E8-7C0FFFDC331B}"/>
              </a:ext>
            </a:extLst>
          </p:cNvPr>
          <p:cNvGrpSpPr/>
          <p:nvPr/>
        </p:nvGrpSpPr>
        <p:grpSpPr>
          <a:xfrm>
            <a:off x="4486475" y="2731979"/>
            <a:ext cx="535724" cy="458537"/>
            <a:chOff x="2540806" y="6498034"/>
            <a:chExt cx="590537" cy="505452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7985931-A35C-43F8-BCC8-115757636C72}"/>
                </a:ext>
              </a:extLst>
            </p:cNvPr>
            <p:cNvSpPr/>
            <p:nvPr/>
          </p:nvSpPr>
          <p:spPr>
            <a:xfrm>
              <a:off x="2540806" y="6498034"/>
              <a:ext cx="590537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업무부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69417754-BFC5-4A56-AD4F-D78AA2F02E7D}"/>
                </a:ext>
              </a:extLst>
            </p:cNvPr>
            <p:cNvSpPr/>
            <p:nvPr/>
          </p:nvSpPr>
          <p:spPr>
            <a:xfrm>
              <a:off x="2605301" y="6747834"/>
              <a:ext cx="461545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영업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828AD12-7FFE-4D10-AE18-8F82A8A0D7A4}"/>
              </a:ext>
            </a:extLst>
          </p:cNvPr>
          <p:cNvGrpSpPr/>
          <p:nvPr/>
        </p:nvGrpSpPr>
        <p:grpSpPr>
          <a:xfrm>
            <a:off x="4486474" y="3934017"/>
            <a:ext cx="535724" cy="598126"/>
            <a:chOff x="4384164" y="6498034"/>
            <a:chExt cx="590537" cy="659323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2297C57-4AC4-4B02-876A-C989CB53396D}"/>
                </a:ext>
              </a:extLst>
            </p:cNvPr>
            <p:cNvSpPr/>
            <p:nvPr/>
          </p:nvSpPr>
          <p:spPr>
            <a:xfrm>
              <a:off x="4384164" y="6498034"/>
              <a:ext cx="590537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관리부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4C6859F2-9D6E-465A-A58A-9D093AB4668D}"/>
                </a:ext>
              </a:extLst>
            </p:cNvPr>
            <p:cNvSpPr/>
            <p:nvPr/>
          </p:nvSpPr>
          <p:spPr>
            <a:xfrm>
              <a:off x="4448659" y="6747834"/>
              <a:ext cx="461545" cy="40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총무</a:t>
              </a:r>
              <a:endPara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인사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8A95305-03A0-43F3-935D-00E29E2A2C2D}"/>
              </a:ext>
            </a:extLst>
          </p:cNvPr>
          <p:cNvGrpSpPr/>
          <p:nvPr/>
        </p:nvGrpSpPr>
        <p:grpSpPr>
          <a:xfrm>
            <a:off x="4486476" y="5190363"/>
            <a:ext cx="535724" cy="595866"/>
            <a:chOff x="1619127" y="8268037"/>
            <a:chExt cx="590537" cy="656832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C29FFE1-9876-4033-94C2-6FC4E0417093}"/>
                </a:ext>
              </a:extLst>
            </p:cNvPr>
            <p:cNvSpPr/>
            <p:nvPr/>
          </p:nvSpPr>
          <p:spPr>
            <a:xfrm>
              <a:off x="1619127" y="8268037"/>
              <a:ext cx="590537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b="1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공무부</a:t>
              </a:r>
              <a:endParaRPr lang="ko-KR" altLang="en-US" sz="90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6510ADD-C55C-44F4-B933-D79E91E7DA77}"/>
                </a:ext>
              </a:extLst>
            </p:cNvPr>
            <p:cNvSpPr/>
            <p:nvPr/>
          </p:nvSpPr>
          <p:spPr>
            <a:xfrm>
              <a:off x="1683622" y="8515346"/>
              <a:ext cx="461545" cy="40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견적</a:t>
              </a:r>
              <a:endPara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예산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872977C-862D-4D81-A9DB-85BAF18804F2}"/>
              </a:ext>
            </a:extLst>
          </p:cNvPr>
          <p:cNvGrpSpPr/>
          <p:nvPr/>
        </p:nvGrpSpPr>
        <p:grpSpPr>
          <a:xfrm>
            <a:off x="4486475" y="6548649"/>
            <a:ext cx="535724" cy="456277"/>
            <a:chOff x="3462485" y="8268037"/>
            <a:chExt cx="590537" cy="502960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C0B3159F-39BF-4600-BA3A-2379DAA7134E}"/>
                </a:ext>
              </a:extLst>
            </p:cNvPr>
            <p:cNvSpPr/>
            <p:nvPr/>
          </p:nvSpPr>
          <p:spPr>
            <a:xfrm>
              <a:off x="3462485" y="8268037"/>
              <a:ext cx="590537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b="1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시공부</a:t>
              </a:r>
              <a:endParaRPr lang="ko-KR" altLang="en-US" sz="90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DD124AA-460E-4DD3-B648-8DD5C09F288F}"/>
                </a:ext>
              </a:extLst>
            </p:cNvPr>
            <p:cNvSpPr/>
            <p:nvPr/>
          </p:nvSpPr>
          <p:spPr>
            <a:xfrm>
              <a:off x="3526980" y="8515345"/>
              <a:ext cx="461545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시공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0E12A8E-AEF7-455B-B0F6-AD4E59BA1D18}"/>
              </a:ext>
            </a:extLst>
          </p:cNvPr>
          <p:cNvGrpSpPr/>
          <p:nvPr/>
        </p:nvGrpSpPr>
        <p:grpSpPr>
          <a:xfrm>
            <a:off x="4486474" y="7750694"/>
            <a:ext cx="535724" cy="456277"/>
            <a:chOff x="5327927" y="8132077"/>
            <a:chExt cx="590537" cy="502960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ED705BB-DF47-41DA-BF93-B7F8A2D69E47}"/>
                </a:ext>
              </a:extLst>
            </p:cNvPr>
            <p:cNvSpPr/>
            <p:nvPr/>
          </p:nvSpPr>
          <p:spPr>
            <a:xfrm>
              <a:off x="5327927" y="8132077"/>
              <a:ext cx="590537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재무부</a:t>
              </a: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BB585EFD-EE28-4719-B34E-A2E353A1809E}"/>
                </a:ext>
              </a:extLst>
            </p:cNvPr>
            <p:cNvSpPr/>
            <p:nvPr/>
          </p:nvSpPr>
          <p:spPr>
            <a:xfrm>
              <a:off x="5392422" y="8379385"/>
              <a:ext cx="461545" cy="255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772"/>
              <a:r>
                <a:rPr lang="ko-KR" altLang="en-US" sz="907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회계</a:t>
              </a:r>
              <a:endParaRPr lang="en-US" altLang="ko-KR" sz="907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6A0A429-ABDE-4CA1-AC33-659669D47010}"/>
              </a:ext>
            </a:extLst>
          </p:cNvPr>
          <p:cNvSpPr/>
          <p:nvPr/>
        </p:nvSpPr>
        <p:spPr>
          <a:xfrm>
            <a:off x="2588738" y="5723115"/>
            <a:ext cx="992215" cy="42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4772"/>
            <a:r>
              <a:rPr lang="ko-KR" altLang="en-US"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㈜ 동 양</a:t>
            </a:r>
            <a:endParaRPr lang="en-US" altLang="ko-KR" sz="1089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 defTabSz="414772"/>
            <a:r>
              <a:rPr lang="ko-KR" altLang="en-US" sz="1089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대표이사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CACC7F4-4AF2-4141-96C4-D433259A40E6}"/>
              </a:ext>
            </a:extLst>
          </p:cNvPr>
          <p:cNvSpPr/>
          <p:nvPr/>
        </p:nvSpPr>
        <p:spPr>
          <a:xfrm>
            <a:off x="2782519" y="5148973"/>
            <a:ext cx="604653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4772"/>
            <a:r>
              <a:rPr lang="ko-KR" altLang="en-US" sz="163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임원</a:t>
            </a:r>
          </a:p>
        </p:txBody>
      </p:sp>
      <p:sp>
        <p:nvSpPr>
          <p:cNvPr id="65" name="이등변 삼각형 64">
            <a:extLst>
              <a:ext uri="{FF2B5EF4-FFF2-40B4-BE49-F238E27FC236}">
                <a16:creationId xmlns:a16="http://schemas.microsoft.com/office/drawing/2014/main" id="{84718F3F-D974-4F31-AF9D-39FAF42FA78F}"/>
              </a:ext>
            </a:extLst>
          </p:cNvPr>
          <p:cNvSpPr/>
          <p:nvPr/>
        </p:nvSpPr>
        <p:spPr>
          <a:xfrm rot="5400000">
            <a:off x="1041089" y="4989025"/>
            <a:ext cx="1844972" cy="1250327"/>
          </a:xfrm>
          <a:prstGeom prst="triangle">
            <a:avLst/>
          </a:prstGeom>
          <a:solidFill>
            <a:srgbClr val="004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ko-KR" altLang="en-US" sz="1633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3751BAF-1835-496B-85C1-7EE02F81B54C}"/>
              </a:ext>
            </a:extLst>
          </p:cNvPr>
          <p:cNvSpPr/>
          <p:nvPr/>
        </p:nvSpPr>
        <p:spPr>
          <a:xfrm>
            <a:off x="1416570" y="5348940"/>
            <a:ext cx="704039" cy="539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4772"/>
            <a:r>
              <a:rPr lang="en-US" altLang="ko-KR" sz="2903" b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Biz</a:t>
            </a:r>
            <a:endParaRPr lang="ko-KR" altLang="en-US" sz="2903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F44226A-3B85-4100-9721-E951414AD29B}"/>
              </a:ext>
            </a:extLst>
          </p:cNvPr>
          <p:cNvCxnSpPr>
            <a:cxnSpLocks/>
          </p:cNvCxnSpPr>
          <p:nvPr/>
        </p:nvCxnSpPr>
        <p:spPr>
          <a:xfrm>
            <a:off x="2364057" y="5612834"/>
            <a:ext cx="1216896" cy="0"/>
          </a:xfrm>
          <a:prstGeom prst="line">
            <a:avLst/>
          </a:prstGeom>
          <a:ln w="38100">
            <a:solidFill>
              <a:srgbClr val="004D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E6B207B-D4B5-445B-A9EC-9D65DF3D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04AF0215-9588-4F9B-8B5A-AE298068BA58}" type="slidenum">
              <a:rPr lang="ko-KR" altLang="en-US">
                <a:latin typeface="Calibri" panose="020F0502020204030204"/>
                <a:ea typeface="맑은 고딕" panose="020B0503020000020004" pitchFamily="50" charset="-127"/>
              </a:rPr>
              <a:pPr defTabSz="414772"/>
              <a:t>7</a:t>
            </a:fld>
            <a:endParaRPr lang="ko-KR" altLang="en-US"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79D0B37-720C-411D-B0D0-81576050ED3F}"/>
              </a:ext>
            </a:extLst>
          </p:cNvPr>
          <p:cNvSpPr/>
          <p:nvPr/>
        </p:nvSpPr>
        <p:spPr>
          <a:xfrm>
            <a:off x="5174769" y="9316298"/>
            <a:ext cx="726482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14772"/>
            <a:r>
              <a:rPr lang="en-US" altLang="ko-KR" sz="816">
                <a:solidFill>
                  <a:srgbClr val="36B8B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PAGE VIEW</a:t>
            </a:r>
            <a:endParaRPr lang="ko-KR" altLang="en-US" sz="816" dirty="0">
              <a:solidFill>
                <a:srgbClr val="36B8B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1078385" cy="330151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C3B2DE-F2DC-40F2-B99B-826B0F0B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D0980C2A-16C7-4420-B7D3-5DC44D4FAB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/>
              <a:t>사업자등록증</a:t>
            </a:r>
          </a:p>
        </p:txBody>
      </p:sp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419004DE-0DF0-4C3B-8271-34BDD80AF2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2455"/>
          <a:stretch>
            <a:fillRect/>
          </a:stretch>
        </p:blipFill>
        <p:spPr>
          <a:xfrm>
            <a:off x="930481" y="2078729"/>
            <a:ext cx="4965153" cy="6728408"/>
          </a:xfrm>
        </p:spPr>
      </p:pic>
    </p:spTree>
    <p:extLst>
      <p:ext uri="{BB962C8B-B14F-4D97-AF65-F5344CB8AC3E}">
        <p14:creationId xmlns:p14="http://schemas.microsoft.com/office/powerpoint/2010/main" val="356615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CE7AC4-54D0-46B0-8A2D-BC4760E9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1078385" cy="330151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C3B2DE-F2DC-40F2-B99B-826B0F0B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33"/>
            <a:ext cx="6858000" cy="9692935"/>
          </a:xfrm>
          <a:prstGeom prst="rect">
            <a:avLst/>
          </a:prstGeom>
        </p:spPr>
      </p:pic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D0980C2A-16C7-4420-B7D3-5DC44D4FAB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/>
              <a:t>사업자등록증</a:t>
            </a:r>
          </a:p>
        </p:txBody>
      </p:sp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A59CC0CD-2351-41B6-8ACC-D9597C88FF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2394"/>
          <a:stretch>
            <a:fillRect/>
          </a:stretch>
        </p:blipFill>
        <p:spPr>
          <a:xfrm>
            <a:off x="946424" y="2209377"/>
            <a:ext cx="4965153" cy="6728408"/>
          </a:xfrm>
        </p:spPr>
      </p:pic>
    </p:spTree>
    <p:extLst>
      <p:ext uri="{BB962C8B-B14F-4D97-AF65-F5344CB8AC3E}">
        <p14:creationId xmlns:p14="http://schemas.microsoft.com/office/powerpoint/2010/main" val="3022370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887</Words>
  <Application>Microsoft Office PowerPoint</Application>
  <PresentationFormat>A4 용지(210x297mm)</PresentationFormat>
  <Paragraphs>328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굴림체</vt:lpstr>
      <vt:lpstr>Malgun Gothic</vt:lpstr>
      <vt:lpstr>Malgun Gothic</vt:lpstr>
      <vt:lpstr>맑은고딕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2020-09-05T05:37:52Z</dcterms:created>
  <dcterms:modified xsi:type="dcterms:W3CDTF">2020-09-05T07:36:06Z</dcterms:modified>
</cp:coreProperties>
</file>